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007578460" r:id="rId3"/>
    <p:sldId id="2007578570" r:id="rId4"/>
    <p:sldId id="2007578651" r:id="rId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D1F9-4CA7-48CD-AABF-1E1A37245231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C669-92A4-4149-9A00-795D60FCFC7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911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0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B513-61F5-4BA1-B00E-44439B25D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ECDC5-8C05-4AD2-BBD3-56B604A30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2BD7-9E56-4294-A442-1B0E4754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FE9A-D6ED-45C8-B2F6-EC6FE2C8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A8DF-EDF8-4BD7-971A-B6526E40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146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6AA3-B2FA-473A-B4BA-BC0FD2C6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8B481-94CF-43F0-BD9B-84E7B7193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DFB5-EFA7-4605-B3E3-F5B38EB3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5487-799D-4F1B-90F7-E4EDAD20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7413-0798-4F30-8426-DC30C608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286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8C762-7331-442C-BBD1-AE0B3CBE4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08EFF-E55D-4B87-AEF6-54D274C4B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0B70-0F0D-4847-A783-D08D37EF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68C5-9340-45F0-9E5B-42C894F0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E997-6429-471C-92D3-27250B70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8202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7680" y="-950"/>
            <a:ext cx="274320" cy="160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328544" y="92015"/>
            <a:ext cx="656039" cy="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4AB3-0F65-4809-8052-506AA72E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AACB-B2E8-4775-9C97-F294FD4B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73333-A2CF-4B87-9582-E1DDE521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2404-B3DA-41E3-9939-574A27A5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EDD0-E374-4012-9D99-DB6D2F19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21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BD84-D3C3-4E42-8594-3BC71D02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D929-83D9-4599-92CC-F3DA5D88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70C8-BED7-4570-BE85-D5CDE9FD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8B7E-CE28-4228-840E-0D133B8B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081C9-9450-4352-B7A4-6548A829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79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F56B-856F-4C42-AB81-7EC5BC08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E7B3-6D90-4358-BE56-9790B88CC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3CE3C-96ED-45ED-9B89-9F1680D6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17A73-F89E-48DA-B276-8934C0AC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33F77-0713-411E-BCF9-671B2930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7D25-43AE-4C50-A11E-79518C17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24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BE65-1F13-41DC-80F2-57027314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31D4A-E92C-4EFC-A372-31ACE1A36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E7F94-C64D-4112-B551-E191D26D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9440F-553B-4106-A124-3D594897E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0A6A6-5917-4563-B819-19F15D70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97B83-BF6A-4013-BA73-18BD216C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03E8-1E89-405E-84B5-CBF64165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0C23B-A46B-4616-9218-8AE37AF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7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BD9E-0017-452E-B7FE-165D2493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0556E-CD4C-4778-89CD-378F2429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72D69-410C-4B47-9160-C66C350D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BCE81-1EBE-4C21-B1A3-94CBA196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193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B005A-64FA-4589-8BED-FD17612C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58AA1-F62D-41E7-BCE7-A5334D9B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CDF66-921C-450B-A5FB-6D5EBD9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62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706B-828B-4374-BBBE-A221A00B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37C5-E10B-4C64-8895-9DDCF56E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DF58D-DE8D-4CC3-820F-2320B38E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AFB5F-4DA4-4EC7-AC27-D4E0B134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9148B-E6ED-486F-B6B4-4B0F2A29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C52CF-50B9-4A52-8BEF-38781E2B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062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23A-927D-4F1D-BB4B-C1FDC167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E58D6-949E-4454-B70C-998186733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19FFC-DDCC-4CC2-8AE5-AEEE891BC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5A852-E2D2-4B36-8142-F0103F87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BA378-8E60-437B-8226-4B867625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EF35-C5B4-4DE9-891A-57E320CF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305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5E735-7EE5-4199-BA6F-3595E83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95919-08C7-4787-B8F7-F3DB3876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0943-88B9-4AC4-B08D-51DF5E2C1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F0AA-DEBD-4EB9-9C2A-CD6BD9D567D4}" type="datetimeFigureOut">
              <a:rPr lang="en-IL" smtClean="0"/>
              <a:t>11/02/2024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CFC-01AA-4603-B2B9-6AB32118B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5432-CCFD-4CA7-9C25-AD149C522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EB97-A0EB-4212-98F9-2368A44B3D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07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C1273E-B802-4DBB-9E97-D17F352EC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494"/>
            <a:ext cx="2051324" cy="1490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4AD5D-512F-4C0D-91BA-26886C48DF27}"/>
              </a:ext>
            </a:extLst>
          </p:cNvPr>
          <p:cNvSpPr txBox="1"/>
          <p:nvPr/>
        </p:nvSpPr>
        <p:spPr>
          <a:xfrm>
            <a:off x="304801" y="1885199"/>
            <a:ext cx="11887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E4A81"/>
                </a:solidFill>
              </a:rPr>
              <a:t>Vayo – world leader in manufacturing process digitalization</a:t>
            </a:r>
          </a:p>
          <a:p>
            <a:endParaRPr lang="en-US" sz="2800" b="1" dirty="0">
              <a:solidFill>
                <a:srgbClr val="3E4A8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E4A81"/>
                </a:solidFill>
              </a:rPr>
              <a:t>Advance solutions for DFM/DFA/DFX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E4A81"/>
                </a:solidFill>
              </a:rPr>
              <a:t>Product design audit and </a:t>
            </a:r>
            <a:r>
              <a:rPr lang="en-US" sz="2800">
                <a:solidFill>
                  <a:srgbClr val="3E4A81"/>
                </a:solidFill>
              </a:rPr>
              <a:t>verification reports </a:t>
            </a:r>
            <a:r>
              <a:rPr lang="en-US" sz="2800" dirty="0">
                <a:solidFill>
                  <a:srgbClr val="3E4A81"/>
                </a:solidFill>
              </a:rPr>
              <a:t>for the best quality and efficient production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E4A81"/>
                </a:solidFill>
              </a:rPr>
              <a:t>Know-how digitalization of stencil design for the best printing process quality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E4A81"/>
                </a:solidFill>
              </a:rPr>
              <a:t>Automatic stencil requirements preparation and re-use for new stencils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D0904-90F0-4BF0-AE23-3C610D02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5" y="170594"/>
            <a:ext cx="4591050" cy="476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49CBC-4DA0-4AED-81E5-3F70BC7C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408719"/>
            <a:ext cx="2533650" cy="8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6D8B3323-A9F1-44D5-AE13-C4A01594A80C}"/>
              </a:ext>
            </a:extLst>
          </p:cNvPr>
          <p:cNvSpPr txBox="1"/>
          <p:nvPr/>
        </p:nvSpPr>
        <p:spPr>
          <a:xfrm>
            <a:off x="6520338" y="1468309"/>
            <a:ext cx="4367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Aim multiple NPI fields 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DFX/DFM/DFA analysis, Placement programming, printing/stencil process, testing &amp; inspection, work instruction, …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795B99E-1B9D-4CE7-AA3B-64B4070E3026}"/>
              </a:ext>
            </a:extLst>
          </p:cNvPr>
          <p:cNvSpPr txBox="1"/>
          <p:nvPr/>
        </p:nvSpPr>
        <p:spPr>
          <a:xfrm>
            <a:off x="6520339" y="2300669"/>
            <a:ext cx="37465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20+ NPI software products</a:t>
            </a:r>
            <a:endParaRPr lang="en-US" sz="1400" dirty="0">
              <a:solidFill>
                <a:srgbClr val="0093E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Developed fully in-house, Owns &gt;25 products &amp; copyrights solely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50E8F9B-C152-4242-8E18-E95809FC15A9}"/>
              </a:ext>
            </a:extLst>
          </p:cNvPr>
          <p:cNvSpPr txBox="1"/>
          <p:nvPr/>
        </p:nvSpPr>
        <p:spPr>
          <a:xfrm>
            <a:off x="6520338" y="3120837"/>
            <a:ext cx="41659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100+ employees</a:t>
            </a:r>
            <a:endParaRPr lang="en-US" sz="1400" dirty="0">
              <a:solidFill>
                <a:srgbClr val="0093E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Core members with 20+ SMT industry experience, 40%+ are from product development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137165F-D1CA-4885-9539-5C441CFC187C}"/>
              </a:ext>
            </a:extLst>
          </p:cNvPr>
          <p:cNvSpPr txBox="1"/>
          <p:nvPr/>
        </p:nvSpPr>
        <p:spPr>
          <a:xfrm>
            <a:off x="6520340" y="3934910"/>
            <a:ext cx="4717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500+ clients, 20+ countries</a:t>
            </a:r>
            <a:endParaRPr lang="en-US" sz="1400" dirty="0">
              <a:solidFill>
                <a:srgbClr val="0093E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500+ clients, &gt;2500 installations from US/Mexico/Brazil/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Germany/France/UK/Hungary/Israel/China/Japan/Malaysia/Thailand/… 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073C0299-A4D9-4DAF-87A2-545FF74AD784}"/>
              </a:ext>
            </a:extLst>
          </p:cNvPr>
          <p:cNvSpPr txBox="1"/>
          <p:nvPr/>
        </p:nvSpPr>
        <p:spPr>
          <a:xfrm>
            <a:off x="6520338" y="4797749"/>
            <a:ext cx="4621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10+ strategy partners</a:t>
            </a:r>
            <a:endParaRPr lang="en-US" sz="1400" dirty="0">
              <a:solidFill>
                <a:srgbClr val="0093E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Partnerships with leading equipment/system providers (ASM/Fuji/Panasonic/Keysight/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ViTrox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/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Cogiscan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Times New Roman" panose="02020603050405020304" pitchFamily="18" charset="0"/>
              </a:rPr>
              <a:t>…)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7CB5F13-D5AD-4454-BFE5-7E5FED138D26}"/>
              </a:ext>
            </a:extLst>
          </p:cNvPr>
          <p:cNvSpPr/>
          <p:nvPr/>
        </p:nvSpPr>
        <p:spPr>
          <a:xfrm>
            <a:off x="1693773" y="1816608"/>
            <a:ext cx="3225699" cy="3225699"/>
          </a:xfrm>
          <a:prstGeom prst="ellipse">
            <a:avLst/>
          </a:prstGeom>
          <a:solidFill>
            <a:srgbClr val="00AF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6275EB5-349E-4BDE-A526-BB68972E9413}"/>
              </a:ext>
            </a:extLst>
          </p:cNvPr>
          <p:cNvSpPr txBox="1"/>
          <p:nvPr/>
        </p:nvSpPr>
        <p:spPr>
          <a:xfrm>
            <a:off x="2105392" y="2640212"/>
            <a:ext cx="2380973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19 years</a:t>
            </a:r>
          </a:p>
          <a:p>
            <a:pPr algn="ctr"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 focus</a:t>
            </a:r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BC61FF2E-EBF2-404E-8C94-23AA68F302D1}"/>
              </a:ext>
            </a:extLst>
          </p:cNvPr>
          <p:cNvSpPr txBox="1"/>
          <p:nvPr/>
        </p:nvSpPr>
        <p:spPr>
          <a:xfrm>
            <a:off x="1952993" y="5102721"/>
            <a:ext cx="2380973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93E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intelligent NPI software</a:t>
            </a:r>
            <a:endParaRPr lang="en-GB" dirty="0">
              <a:solidFill>
                <a:srgbClr val="0093E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CB807F4-C7FA-58F5-5BA5-56D711820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911146" y="6063538"/>
            <a:ext cx="1007110" cy="2706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55D83B9-F469-3315-123A-9E7D69E860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4942" y="6031740"/>
            <a:ext cx="828040" cy="3336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1894DF9-3CEB-03D5-BF65-11B655D78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27" r="19012"/>
          <a:stretch>
            <a:fillRect/>
          </a:stretch>
        </p:blipFill>
        <p:spPr>
          <a:xfrm>
            <a:off x="6851548" y="5904818"/>
            <a:ext cx="586142" cy="587444"/>
          </a:xfrm>
          <a:prstGeom prst="rect">
            <a:avLst/>
          </a:prstGeom>
        </p:spPr>
      </p:pic>
      <p:sp>
        <p:nvSpPr>
          <p:cNvPr id="21" name="TextBox 34">
            <a:extLst>
              <a:ext uri="{FF2B5EF4-FFF2-40B4-BE49-F238E27FC236}">
                <a16:creationId xmlns:a16="http://schemas.microsoft.com/office/drawing/2014/main" id="{DA8B1064-BB14-6BAF-86C5-D7757DE39688}"/>
              </a:ext>
            </a:extLst>
          </p:cNvPr>
          <p:cNvSpPr txBox="1"/>
          <p:nvPr/>
        </p:nvSpPr>
        <p:spPr>
          <a:xfrm>
            <a:off x="1974079" y="5355675"/>
            <a:ext cx="2347694" cy="29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automate design to manufacturing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01E3336-FD51-53A6-08DB-379E02B3732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6884"/>
            <a:ext cx="12192000" cy="762000"/>
          </a:xfrm>
          <a:prstGeom prst="rect">
            <a:avLst/>
          </a:prstGeom>
        </p:spPr>
        <p:txBody>
          <a:bodyPr anchor="ctr"/>
          <a:lstStyle>
            <a:lvl1pPr algn="l" defTabSz="713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0093EE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                          </a:t>
            </a:r>
            <a:r>
              <a:rPr lang="en-US" altLang="zh-CN" sz="2800" dirty="0">
                <a:solidFill>
                  <a:srgbClr val="0093EE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= 19 years of dedication</a:t>
            </a:r>
            <a:endParaRPr lang="en-US" altLang="zh-CN" sz="2400" dirty="0">
              <a:solidFill>
                <a:srgbClr val="0093EE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B91DDB2C-DB14-1E23-86E2-B9A9943D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750" y="783166"/>
            <a:ext cx="1688133" cy="2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494" rIns="0" bIns="364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5000"/>
              </a:spcBef>
              <a:buClr>
                <a:srgbClr val="333399"/>
              </a:buClr>
            </a:pPr>
            <a:r>
              <a:rPr lang="en-US" altLang="zh-CN" sz="900" b="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intelligent software, pleasant</a:t>
            </a:r>
            <a:r>
              <a:rPr lang="en-US" altLang="zh-CN" sz="900" b="0" baseline="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work</a:t>
            </a:r>
            <a:endParaRPr lang="en-US" altLang="zh-CN" sz="900" b="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51254E3-B37E-5F61-98C1-842A5EA255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3376750" y="532849"/>
            <a:ext cx="1666836" cy="32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CEE4ED-7258-4690-9D3E-B9D5FB585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495"/>
            <a:ext cx="1047749" cy="7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9340215-1DCA-A9AC-CA19-48168A7D005D}"/>
              </a:ext>
            </a:extLst>
          </p:cNvPr>
          <p:cNvSpPr/>
          <p:nvPr/>
        </p:nvSpPr>
        <p:spPr>
          <a:xfrm rot="5400000">
            <a:off x="686011" y="2536037"/>
            <a:ext cx="1976335" cy="1976335"/>
          </a:xfrm>
          <a:prstGeom prst="ellipse">
            <a:avLst/>
          </a:prstGeom>
          <a:solidFill>
            <a:srgbClr val="2AE2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0" y="86515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Digitalize core process for manufacturing excellence (quality stabilization, knowledge transfer)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276884"/>
            <a:ext cx="12192000" cy="762000"/>
          </a:xfrm>
          <a:prstGeom prst="rect">
            <a:avLst/>
          </a:prstGeom>
        </p:spPr>
        <p:txBody>
          <a:bodyPr anchor="ctr"/>
          <a:lstStyle>
            <a:lvl1pPr algn="l" defTabSz="713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rgbClr val="0093E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A. core process know-how digitalization </a:t>
            </a:r>
            <a:endParaRPr lang="zh-CN" altLang="en-US" sz="2800" dirty="0">
              <a:solidFill>
                <a:srgbClr val="0093E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B396F19-5575-3EB9-B461-14A8BAAF5A27}"/>
              </a:ext>
            </a:extLst>
          </p:cNvPr>
          <p:cNvSpPr txBox="1"/>
          <p:nvPr/>
        </p:nvSpPr>
        <p:spPr>
          <a:xfrm>
            <a:off x="757186" y="3111575"/>
            <a:ext cx="1845849" cy="61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core PCBA process know-how digitalization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9" name="Picture 4" descr="Database">
            <a:extLst>
              <a:ext uri="{FF2B5EF4-FFF2-40B4-BE49-F238E27FC236}">
                <a16:creationId xmlns:a16="http://schemas.microsoft.com/office/drawing/2014/main" id="{EF5EE17B-4BEB-DFD0-F0DE-747BF938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794" y="3761954"/>
            <a:ext cx="484839" cy="5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See the source image">
            <a:extLst>
              <a:ext uri="{FF2B5EF4-FFF2-40B4-BE49-F238E27FC236}">
                <a16:creationId xmlns:a16="http://schemas.microsoft.com/office/drawing/2014/main" id="{F71C06BF-F11F-35CC-F607-E3120205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2609" y="4202934"/>
            <a:ext cx="216750" cy="2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D42AE44D-84A8-1495-6E3B-94F7E3929883}"/>
              </a:ext>
            </a:extLst>
          </p:cNvPr>
          <p:cNvSpPr txBox="1"/>
          <p:nvPr/>
        </p:nvSpPr>
        <p:spPr>
          <a:xfrm>
            <a:off x="1477982" y="2945398"/>
            <a:ext cx="404255" cy="26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5AC34E-E94A-C7B4-7D05-D3B5EBCCDBEF}"/>
              </a:ext>
            </a:extLst>
          </p:cNvPr>
          <p:cNvSpPr txBox="1"/>
          <p:nvPr/>
        </p:nvSpPr>
        <p:spPr>
          <a:xfrm>
            <a:off x="0" y="619214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Experience (know-how) digitalization, automatic reuse best practice, ensure same process result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F77BF4-00B4-D766-DC01-90B1F5676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500" y="1536192"/>
            <a:ext cx="8739607" cy="4309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91A3D-FBA8-4F0D-99D2-0DC62F774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495"/>
            <a:ext cx="1047749" cy="7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FFAA1D38-70D0-8D87-C150-2B8FE71C22B9}"/>
              </a:ext>
            </a:extLst>
          </p:cNvPr>
          <p:cNvSpPr/>
          <p:nvPr/>
        </p:nvSpPr>
        <p:spPr>
          <a:xfrm rot="5400000">
            <a:off x="498013" y="2831065"/>
            <a:ext cx="1991171" cy="2068279"/>
          </a:xfrm>
          <a:prstGeom prst="ellipse">
            <a:avLst/>
          </a:prstGeom>
          <a:gradFill>
            <a:gsLst>
              <a:gs pos="100000">
                <a:srgbClr val="2AE226">
                  <a:alpha val="70000"/>
                </a:srgbClr>
              </a:gs>
              <a:gs pos="0">
                <a:srgbClr val="00B050">
                  <a:alpha val="9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FE8961-51D9-4BB6-8542-1DEFF7F3F9BF}"/>
              </a:ext>
            </a:extLst>
          </p:cNvPr>
          <p:cNvSpPr/>
          <p:nvPr/>
        </p:nvSpPr>
        <p:spPr>
          <a:xfrm>
            <a:off x="2848434" y="1690850"/>
            <a:ext cx="3158292" cy="4357037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2C0E0562-4661-40AC-721C-455C15E6AE6D}"/>
              </a:ext>
            </a:extLst>
          </p:cNvPr>
          <p:cNvSpPr/>
          <p:nvPr/>
        </p:nvSpPr>
        <p:spPr>
          <a:xfrm>
            <a:off x="6096000" y="3342223"/>
            <a:ext cx="3998976" cy="929832"/>
          </a:xfrm>
          <a:prstGeom prst="rightArrow">
            <a:avLst/>
          </a:prstGeom>
          <a:solidFill>
            <a:srgbClr val="1E8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0" y="102365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Drive manufacturing success prior to design fix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276884"/>
            <a:ext cx="12192000" cy="762000"/>
          </a:xfrm>
          <a:prstGeom prst="rect">
            <a:avLst/>
          </a:prstGeom>
        </p:spPr>
        <p:txBody>
          <a:bodyPr anchor="ctr"/>
          <a:lstStyle>
            <a:lvl1pPr algn="l" defTabSz="713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rgbClr val="0093E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B. DFX/DFM/DFA know-how digitalization </a:t>
            </a:r>
            <a:endParaRPr lang="zh-CN" altLang="en-US" sz="2800" dirty="0">
              <a:solidFill>
                <a:srgbClr val="0093E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97AFA91D-0C09-A960-C203-CB499F5E9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5985" r="2836" b="6150"/>
          <a:stretch>
            <a:fillRect/>
          </a:stretch>
        </p:blipFill>
        <p:spPr bwMode="auto">
          <a:xfrm>
            <a:off x="3101439" y="2911577"/>
            <a:ext cx="2653725" cy="9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F94EDE0F-4AF4-96D5-75DB-BBBB928E3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16" y="4320783"/>
            <a:ext cx="900207" cy="9162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B3AD6B-B99B-3ECD-EB59-82E10A2537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66"/>
          <a:stretch/>
        </p:blipFill>
        <p:spPr>
          <a:xfrm flipH="1">
            <a:off x="3287175" y="4405622"/>
            <a:ext cx="1207369" cy="7079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E38DB08-477F-CD9F-6874-F351803B8B18}"/>
              </a:ext>
            </a:extLst>
          </p:cNvPr>
          <p:cNvSpPr txBox="1"/>
          <p:nvPr/>
        </p:nvSpPr>
        <p:spPr>
          <a:xfrm>
            <a:off x="6849289" y="1935161"/>
            <a:ext cx="227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DFX know-how library</a:t>
            </a:r>
            <a:endParaRPr lang="zh-CN" altLang="en-US" sz="1400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DF17BC-818D-AB9E-45D9-EF3701AE537C}"/>
              </a:ext>
            </a:extLst>
          </p:cNvPr>
          <p:cNvSpPr txBox="1"/>
          <p:nvPr/>
        </p:nvSpPr>
        <p:spPr>
          <a:xfrm>
            <a:off x="3881624" y="2622506"/>
            <a:ext cx="1365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PCB assembly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8CB680-AFCA-E84D-9513-88996EFF4063}"/>
              </a:ext>
            </a:extLst>
          </p:cNvPr>
          <p:cNvSpPr txBox="1"/>
          <p:nvPr/>
        </p:nvSpPr>
        <p:spPr>
          <a:xfrm>
            <a:off x="3199745" y="4089727"/>
            <a:ext cx="1365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PCB design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EF91D2-3BD8-6B5B-BA5B-6266AD446FA8}"/>
              </a:ext>
            </a:extLst>
          </p:cNvPr>
          <p:cNvSpPr txBox="1"/>
          <p:nvPr/>
        </p:nvSpPr>
        <p:spPr>
          <a:xfrm>
            <a:off x="4428302" y="4036149"/>
            <a:ext cx="1365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PCB fabrication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4" descr="Database">
            <a:extLst>
              <a:ext uri="{FF2B5EF4-FFF2-40B4-BE49-F238E27FC236}">
                <a16:creationId xmlns:a16="http://schemas.microsoft.com/office/drawing/2014/main" id="{3BEB1191-CF4E-87EC-34E8-1C5703DE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729" y="2146168"/>
            <a:ext cx="3096528" cy="32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e the source image">
            <a:extLst>
              <a:ext uri="{FF2B5EF4-FFF2-40B4-BE49-F238E27FC236}">
                <a16:creationId xmlns:a16="http://schemas.microsoft.com/office/drawing/2014/main" id="{2CB15481-0570-620B-701F-4B66E06D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4192" y="4662196"/>
            <a:ext cx="691850" cy="6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9AE5A9D-49FA-97DD-EDFD-FD6F997AFC15}"/>
              </a:ext>
            </a:extLst>
          </p:cNvPr>
          <p:cNvGrpSpPr/>
          <p:nvPr/>
        </p:nvGrpSpPr>
        <p:grpSpPr>
          <a:xfrm>
            <a:off x="7258564" y="3516323"/>
            <a:ext cx="1573071" cy="889299"/>
            <a:chOff x="8678" y="2452"/>
            <a:chExt cx="8590" cy="485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2C9C62A-5663-2FAC-4FF1-7F18E16E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" y="2452"/>
              <a:ext cx="8590" cy="485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8832B4-27ED-F507-5C01-3DEF988CE179}"/>
                </a:ext>
              </a:extLst>
            </p:cNvPr>
            <p:cNvSpPr/>
            <p:nvPr/>
          </p:nvSpPr>
          <p:spPr>
            <a:xfrm>
              <a:off x="8902" y="6548"/>
              <a:ext cx="1786" cy="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2A4092A-55D5-0673-5398-569CB7877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95" y="6649"/>
              <a:ext cx="1517" cy="31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7B25DE9-02A9-4A48-60E6-154609C1FA6B}"/>
              </a:ext>
            </a:extLst>
          </p:cNvPr>
          <p:cNvSpPr txBox="1"/>
          <p:nvPr/>
        </p:nvSpPr>
        <p:spPr>
          <a:xfrm>
            <a:off x="10183727" y="2884116"/>
            <a:ext cx="144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a. Feedback to design for revision</a:t>
            </a:r>
            <a:endParaRPr lang="zh-CN" altLang="en-US" sz="1600" b="1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85194A-8208-5306-92D2-5B791241AFED}"/>
              </a:ext>
            </a:extLst>
          </p:cNvPr>
          <p:cNvSpPr txBox="1"/>
          <p:nvPr/>
        </p:nvSpPr>
        <p:spPr>
          <a:xfrm>
            <a:off x="10145662" y="3884131"/>
            <a:ext cx="154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b. Alert manufacturing difficulties</a:t>
            </a:r>
            <a:endParaRPr lang="zh-CN" altLang="en-US" sz="1600" b="1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2A34BF1-9819-A148-7080-E04BAB1D2648}"/>
              </a:ext>
            </a:extLst>
          </p:cNvPr>
          <p:cNvSpPr txBox="1"/>
          <p:nvPr/>
        </p:nvSpPr>
        <p:spPr>
          <a:xfrm>
            <a:off x="1011162" y="3410863"/>
            <a:ext cx="1505541" cy="52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DFX/DFM/DFA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know-how digitalization</a:t>
            </a:r>
            <a:endParaRPr lang="zh-CN" altLang="en-US" sz="1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4" descr="Database">
            <a:extLst>
              <a:ext uri="{FF2B5EF4-FFF2-40B4-BE49-F238E27FC236}">
                <a16:creationId xmlns:a16="http://schemas.microsoft.com/office/drawing/2014/main" id="{47487D60-462E-FC2C-B0F6-38232F57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1709" y="4179890"/>
            <a:ext cx="446326" cy="4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ee the source image">
            <a:extLst>
              <a:ext uri="{FF2B5EF4-FFF2-40B4-BE49-F238E27FC236}">
                <a16:creationId xmlns:a16="http://schemas.microsoft.com/office/drawing/2014/main" id="{B13C841E-C231-DC38-EEEB-3115EF36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1928" y="4579926"/>
            <a:ext cx="199533" cy="1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38C3F1D-E6AA-3455-C7E9-9E999FF10A87}"/>
              </a:ext>
            </a:extLst>
          </p:cNvPr>
          <p:cNvSpPr txBox="1"/>
          <p:nvPr/>
        </p:nvSpPr>
        <p:spPr>
          <a:xfrm>
            <a:off x="1391790" y="3190198"/>
            <a:ext cx="372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2349C7C-EA45-40C6-F1A4-42EB8B8C6E0A}"/>
              </a:ext>
            </a:extLst>
          </p:cNvPr>
          <p:cNvSpPr/>
          <p:nvPr/>
        </p:nvSpPr>
        <p:spPr>
          <a:xfrm>
            <a:off x="2860730" y="1690850"/>
            <a:ext cx="8974444" cy="43570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AF970E-68D6-69B3-73D8-DD57ADD8580D}"/>
              </a:ext>
            </a:extLst>
          </p:cNvPr>
          <p:cNvSpPr txBox="1"/>
          <p:nvPr/>
        </p:nvSpPr>
        <p:spPr>
          <a:xfrm>
            <a:off x="0" y="619214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Expand know-how digitalization from core process step to entire process steps of PCB assembly, fabrication &amp; design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30FEFD3-7726-4E3F-B24E-8036FFA6D3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2495"/>
            <a:ext cx="1047749" cy="7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299</Words>
  <Application>Microsoft Office PowerPoint</Application>
  <PresentationFormat>Widescreen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Shishov (vadim@aleader-europe.com)</dc:creator>
  <cp:lastModifiedBy>Vadim Shishov (vadim@aleader-europe.com)</cp:lastModifiedBy>
  <cp:revision>5</cp:revision>
  <dcterms:created xsi:type="dcterms:W3CDTF">2024-02-08T07:57:45Z</dcterms:created>
  <dcterms:modified xsi:type="dcterms:W3CDTF">2024-02-11T13:34:46Z</dcterms:modified>
</cp:coreProperties>
</file>